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729" r:id="rId2"/>
    <p:sldId id="993" r:id="rId3"/>
    <p:sldId id="983" r:id="rId4"/>
    <p:sldId id="3728" r:id="rId5"/>
    <p:sldId id="1084" r:id="rId6"/>
    <p:sldId id="1074" r:id="rId7"/>
    <p:sldId id="1075" r:id="rId8"/>
    <p:sldId id="1073" r:id="rId9"/>
    <p:sldId id="1066" r:id="rId10"/>
    <p:sldId id="1067" r:id="rId11"/>
    <p:sldId id="1068" r:id="rId12"/>
    <p:sldId id="1069" r:id="rId13"/>
    <p:sldId id="1070" r:id="rId14"/>
    <p:sldId id="1076" r:id="rId15"/>
    <p:sldId id="1077" r:id="rId16"/>
    <p:sldId id="966" r:id="rId17"/>
    <p:sldId id="1062" r:id="rId18"/>
    <p:sldId id="3838" r:id="rId19"/>
    <p:sldId id="1078" r:id="rId20"/>
    <p:sldId id="1079" r:id="rId21"/>
    <p:sldId id="3627" r:id="rId22"/>
    <p:sldId id="3836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0D8DEF-72EE-4D2E-8D29-7A13D330958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44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30335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Introduction, Part 2 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Introduction, Part 2 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5916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Introduction, Part 2 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668D8DC0-A0F8-40ED-B870-9E0CA2A34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EE442-E56C-4CB1-9EAB-A5D65C152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375">
            <a:off x="4123329" y="4746022"/>
            <a:ext cx="683867" cy="933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BC0667-29FC-49E9-AF68-4F67E1D84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024">
            <a:off x="8588591" y="4880704"/>
            <a:ext cx="683867" cy="933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2BEEF9-1811-455D-9B00-443C73951A9E}"/>
              </a:ext>
            </a:extLst>
          </p:cNvPr>
          <p:cNvSpPr txBox="1"/>
          <p:nvPr/>
        </p:nvSpPr>
        <p:spPr>
          <a:xfrm>
            <a:off x="276226" y="121639"/>
            <a:ext cx="480059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CS 345 Operating Systems</a:t>
            </a:r>
          </a:p>
          <a:p>
            <a:pPr algn="ctr" fontAlgn="base">
              <a:spcBef>
                <a:spcPts val="600"/>
              </a:spcBef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Introduction (02)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OS345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39" y="1244372"/>
            <a:ext cx="9266583" cy="5454359"/>
          </a:xfrm>
        </p:spPr>
        <p:txBody>
          <a:bodyPr/>
          <a:lstStyle/>
          <a:p>
            <a:r>
              <a:rPr lang="pt-BR" dirty="0"/>
              <a:t>os345.c, os345.h, os345config.h</a:t>
            </a:r>
          </a:p>
          <a:p>
            <a:pPr lvl="1"/>
            <a:r>
              <a:rPr lang="pt-BR" sz="1800" dirty="0"/>
              <a:t>int main(int argc, char* argv[]);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static int scheduler();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static int dispatcher();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void swapTask();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static int initOS();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void powerDown(int code);</a:t>
            </a:r>
          </a:p>
          <a:p>
            <a:r>
              <a:rPr lang="pt-BR" dirty="0"/>
              <a:t>os345interrupts.c</a:t>
            </a:r>
          </a:p>
          <a:p>
            <a:pPr lvl="1"/>
            <a:r>
              <a:rPr lang="pt-BR" sz="1800" dirty="0"/>
              <a:t>void pollInterrupts(void);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static void keyboard_isr(void);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static void timer_isr(void);</a:t>
            </a:r>
          </a:p>
          <a:p>
            <a:r>
              <a:rPr lang="pt-BR" dirty="0"/>
              <a:t>os345semaphores.c</a:t>
            </a:r>
          </a:p>
          <a:p>
            <a:pPr lvl="1"/>
            <a:r>
              <a:rPr lang="pt-BR" sz="1800" dirty="0"/>
              <a:t>void semSignal(Semaphore* s);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int semWait(Semaphore* s);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int semTryLock(Semaphore* s);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Semaphore* </a:t>
            </a:r>
            <a:r>
              <a:rPr lang="en-US" sz="1800" dirty="0" err="1"/>
              <a:t>createSemaphore</a:t>
            </a:r>
            <a:r>
              <a:rPr lang="en-US" sz="1800" dirty="0"/>
              <a:t>(char* name, int type, int state);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bool deleteSemaphore(Semaphore** semaphore);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FF63C-B330-4D57-8A09-B76B7E5A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BE0-612A-4390-8308-B009FDAC7C2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03844" y="1888436"/>
            <a:ext cx="40849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idle (scheduling) loop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while(1)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check for character / timer interrupts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pollInterrupts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schedule highest priority ready task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((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curTask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scheduler()) &lt; 0) continue;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dispatch </a:t>
            </a:r>
            <a:r>
              <a:rPr lang="en-US" sz="11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curTask</a:t>
            </a:r>
            <a:endParaRPr lang="en-US" sz="11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(dispatcher() &lt; 0) break;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}	</a:t>
            </a:r>
          </a:p>
        </p:txBody>
      </p:sp>
    </p:spTree>
    <p:extLst>
      <p:ext uri="{BB962C8B-B14F-4D97-AF65-F5344CB8AC3E}">
        <p14:creationId xmlns:p14="http://schemas.microsoft.com/office/powerpoint/2010/main" val="7423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OS345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87" y="1233489"/>
            <a:ext cx="10090290" cy="5360852"/>
          </a:xfrm>
        </p:spPr>
        <p:txBody>
          <a:bodyPr/>
          <a:lstStyle/>
          <a:p>
            <a:r>
              <a:rPr lang="pt-BR" dirty="0"/>
              <a:t>os345signals.c, os345signals.h</a:t>
            </a:r>
          </a:p>
          <a:p>
            <a:pPr lvl="1"/>
            <a:r>
              <a:rPr lang="pt-BR" sz="1800" dirty="0"/>
              <a:t>int signals(void);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int sigAction(void (*sigHandler)(void), int sig);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int sigSignal(int taskId, int sig);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void defaultSigIntHandler(void);</a:t>
            </a:r>
          </a:p>
          <a:p>
            <a:pPr lvl="1">
              <a:spcBef>
                <a:spcPts val="0"/>
              </a:spcBef>
            </a:pPr>
            <a:r>
              <a:rPr lang="pt-BR" sz="1800" dirty="0"/>
              <a:t>void createTaskSigHandlers(int tid);</a:t>
            </a:r>
          </a:p>
          <a:p>
            <a:r>
              <a:rPr lang="pt-BR" dirty="0"/>
              <a:t>os345tasks.c</a:t>
            </a:r>
          </a:p>
          <a:p>
            <a:pPr lvl="1"/>
            <a:r>
              <a:rPr lang="en-US" sz="1800" dirty="0"/>
              <a:t>int createTask(char* name,	// task name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	int (*task)(int, char**),	// task address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	int priority,		// task priority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	int argc,			// task argument count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	char* argv[]);		// task argument pointers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killTask(int </a:t>
            </a:r>
            <a:r>
              <a:rPr lang="en-US" sz="1800" dirty="0" err="1"/>
              <a:t>taskId</a:t>
            </a:r>
            <a:r>
              <a:rPr lang="en-US" sz="1800" dirty="0"/>
              <a:t>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static void </a:t>
            </a:r>
            <a:r>
              <a:rPr lang="en-US" sz="1800" dirty="0" err="1"/>
              <a:t>exitTask</a:t>
            </a:r>
            <a:r>
              <a:rPr lang="en-US" sz="1800" dirty="0"/>
              <a:t>(int </a:t>
            </a:r>
            <a:r>
              <a:rPr lang="en-US" sz="1800" dirty="0" err="1"/>
              <a:t>taskId</a:t>
            </a:r>
            <a:r>
              <a:rPr lang="en-US" sz="1800" dirty="0"/>
              <a:t>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sysKillTask</a:t>
            </a:r>
            <a:r>
              <a:rPr lang="en-US" sz="1800" dirty="0"/>
              <a:t>(int </a:t>
            </a:r>
            <a:r>
              <a:rPr lang="en-US" sz="1800" dirty="0" err="1"/>
              <a:t>taskId</a:t>
            </a:r>
            <a:r>
              <a:rPr lang="en-US" sz="1800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1EA2C-7266-4BF6-9220-8596CA05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BE0-612A-4390-8308-B009FDAC7C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OS345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Shell: os345p1.c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void </a:t>
            </a:r>
            <a:r>
              <a:rPr lang="en-US" sz="1800" dirty="0" err="1"/>
              <a:t>mySigIntHandler</a:t>
            </a:r>
            <a:r>
              <a:rPr lang="en-US" sz="1800" dirty="0"/>
              <a:t>();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P1_shellTask(int argc, char* argv[]);</a:t>
            </a:r>
          </a:p>
          <a:p>
            <a:pPr lvl="1">
              <a:spcBef>
                <a:spcPts val="0"/>
              </a:spcBef>
            </a:pPr>
            <a:r>
              <a:rPr lang="fr-FR" sz="1800" dirty="0"/>
              <a:t>int P1_quit(int </a:t>
            </a:r>
            <a:r>
              <a:rPr lang="fr-FR" sz="1800" dirty="0" err="1"/>
              <a:t>argc</a:t>
            </a:r>
            <a:r>
              <a:rPr lang="fr-FR" sz="1800" dirty="0"/>
              <a:t>, char* </a:t>
            </a:r>
            <a:r>
              <a:rPr lang="fr-FR" sz="1800" dirty="0" err="1"/>
              <a:t>argv</a:t>
            </a:r>
            <a:r>
              <a:rPr lang="fr-FR" sz="1800" dirty="0"/>
              <a:t>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P1_help(int argc, char* argv[]);</a:t>
            </a:r>
          </a:p>
          <a:p>
            <a:r>
              <a:rPr lang="en-US" dirty="0"/>
              <a:t>Tasking: os345p2.c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P2_project2(int argc, char* argv[]);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int P2_listTasks(int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P2_listSems(int argc, char* argv[]);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int P2_reset(int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P2_killTask(int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ImAliveTask</a:t>
            </a:r>
            <a:r>
              <a:rPr lang="en-US" sz="1800" dirty="0"/>
              <a:t>(int argc, char* argv[]);</a:t>
            </a:r>
          </a:p>
          <a:p>
            <a:r>
              <a:rPr lang="en-US" dirty="0"/>
              <a:t>Jurassic Park: os345p3.c, os345park.c, os345park.h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P3_project3(int argc, char* argv[]);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int P3_dc(int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jurassicTask</a:t>
            </a:r>
            <a:r>
              <a:rPr lang="en-US" sz="1800" dirty="0"/>
              <a:t>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jurassicDisplayTask</a:t>
            </a:r>
            <a:r>
              <a:rPr lang="en-US" sz="1800" dirty="0"/>
              <a:t>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lostVisitorTask</a:t>
            </a:r>
            <a:r>
              <a:rPr lang="en-US" sz="1800" dirty="0"/>
              <a:t>(int argc, char* argv[]);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4C277-E8C7-41FA-8C8A-CAF42828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BE0-612A-4390-8308-B009FDAC7C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OS345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Virtual Memory: os345p4.c, os345lc3.h, os345lc3.c, os345mmu.c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int P4_project4(int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P4_dumpFrameTable(int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P4_initMemory(int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P4_vmaccess(int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P4_virtualMemStats(int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P4_crawler(int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P4_memtest(int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unsigned short int *</a:t>
            </a:r>
            <a:r>
              <a:rPr lang="en-US" sz="1800" dirty="0" err="1"/>
              <a:t>getMemAdr</a:t>
            </a:r>
            <a:r>
              <a:rPr lang="en-US" sz="1800" dirty="0"/>
              <a:t>(int </a:t>
            </a:r>
            <a:r>
              <a:rPr lang="en-US" sz="1800" dirty="0" err="1"/>
              <a:t>va</a:t>
            </a:r>
            <a:r>
              <a:rPr lang="en-US" sz="1800" dirty="0"/>
              <a:t>, int </a:t>
            </a:r>
            <a:r>
              <a:rPr lang="en-US" sz="1800" dirty="0" err="1"/>
              <a:t>rwFlg</a:t>
            </a:r>
            <a:r>
              <a:rPr lang="en-US" sz="1800" dirty="0"/>
              <a:t>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void initLC3Memory(int </a:t>
            </a:r>
            <a:r>
              <a:rPr lang="en-US" sz="1800" dirty="0" err="1"/>
              <a:t>startFrame</a:t>
            </a:r>
            <a:r>
              <a:rPr lang="en-US" sz="1800" dirty="0"/>
              <a:t>, int </a:t>
            </a:r>
            <a:r>
              <a:rPr lang="en-US" sz="1800" dirty="0" err="1"/>
              <a:t>endFrame</a:t>
            </a:r>
            <a:r>
              <a:rPr lang="en-US" sz="1800" dirty="0"/>
              <a:t>);</a:t>
            </a:r>
          </a:p>
          <a:p>
            <a:r>
              <a:rPr lang="en-US" dirty="0"/>
              <a:t>Scheduling: os345p5.c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int P5_project5(int argc, char* argv[]);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parentTask</a:t>
            </a:r>
            <a:r>
              <a:rPr lang="en-US" sz="1800" dirty="0"/>
              <a:t>(int argc, char* argv[])		// group 1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childTask</a:t>
            </a:r>
            <a:r>
              <a:rPr lang="en-US" sz="1800" dirty="0"/>
              <a:t>(int argc, char* argv[])		// child Task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groupReportTask</a:t>
            </a:r>
            <a:r>
              <a:rPr lang="en-US" sz="1800" dirty="0"/>
              <a:t>(int argc, char* argv[])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20F25-ABCA-4E91-894E-9ECC44A6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BE0-612A-4390-8308-B009FDAC7C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os345p6.c, os345fat.h, os345fat.c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r>
              <a:rPr lang="en-US" sz="1800" dirty="0"/>
              <a:t>int P6_project6(int,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P6_cd(int,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P6_dir(int,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P6_dfat(int,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P6_mount(int,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P6_run(int,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P6_space(int,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P6_type(int,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P6_dumpSector(int,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P6_fileSlots(int, char**);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int P6_copy(int,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P6_define(int,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P6_del(int,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P6_mkdir(int,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P6_unmount(int,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P6_chkdsk(int,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P6_finalTest(int, char**);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r>
              <a:rPr lang="en-US" sz="1800" dirty="0"/>
              <a:t>int P6_open(int,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P6_read(int,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P6_write(int,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P6_seek(int, char**);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P6_close(int, char**);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fmsCloseFile</a:t>
            </a:r>
            <a:r>
              <a:rPr lang="en-US" sz="1800" dirty="0"/>
              <a:t>(int);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fmsDefineFile</a:t>
            </a:r>
            <a:r>
              <a:rPr lang="en-US" sz="1800" dirty="0"/>
              <a:t>(char*, int);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fmsDeleteFile</a:t>
            </a:r>
            <a:r>
              <a:rPr lang="en-US" sz="1800" dirty="0"/>
              <a:t>(char*);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fmsOpenFile</a:t>
            </a:r>
            <a:r>
              <a:rPr lang="en-US" sz="1800" dirty="0"/>
              <a:t>(char*, int);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fmsReadFile</a:t>
            </a:r>
            <a:r>
              <a:rPr lang="en-US" sz="1800" dirty="0"/>
              <a:t>(int, char*, int);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fmsSeekFile</a:t>
            </a:r>
            <a:r>
              <a:rPr lang="en-US" sz="1800" dirty="0"/>
              <a:t>(int, int);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 </a:t>
            </a:r>
            <a:r>
              <a:rPr lang="en-US" sz="1800" dirty="0" err="1"/>
              <a:t>fmsWriteFile</a:t>
            </a:r>
            <a:r>
              <a:rPr lang="en-US" sz="1800" dirty="0"/>
              <a:t>(int, char*, int);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90341F-FBE9-465C-84BF-B364B3D69B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58E5B-2947-4BAD-B3C7-E979050CB4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0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os345p6.c, os345fat.h, os345fat.c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0567-5160-47D9-868D-FB07EB45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3339" y="1447800"/>
            <a:ext cx="10429461" cy="4731022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/>
              <a:t>int </a:t>
            </a:r>
            <a:r>
              <a:rPr lang="en-US" sz="1800" b="1" dirty="0" err="1"/>
              <a:t>fmsGetDirEntry</a:t>
            </a:r>
            <a:r>
              <a:rPr lang="en-US" sz="1800" b="1" dirty="0"/>
              <a:t>(char* </a:t>
            </a:r>
            <a:r>
              <a:rPr lang="en-US" sz="1800" b="1" dirty="0" err="1"/>
              <a:t>fileName</a:t>
            </a:r>
            <a:r>
              <a:rPr lang="en-US" sz="1800" b="1" dirty="0"/>
              <a:t>, </a:t>
            </a:r>
            <a:r>
              <a:rPr lang="en-US" sz="1800" b="1" dirty="0" err="1"/>
              <a:t>DirEntry</a:t>
            </a:r>
            <a:r>
              <a:rPr lang="en-US" sz="1800" b="1" dirty="0"/>
              <a:t>* </a:t>
            </a:r>
            <a:r>
              <a:rPr lang="en-US" sz="1800" b="1" dirty="0" err="1"/>
              <a:t>dirEntry</a:t>
            </a:r>
            <a:r>
              <a:rPr lang="en-US" sz="1800" b="1" dirty="0"/>
              <a:t>);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int </a:t>
            </a:r>
            <a:r>
              <a:rPr lang="en-US" sz="1800" b="1" dirty="0" err="1"/>
              <a:t>fmsGetNextDirEntry</a:t>
            </a:r>
            <a:r>
              <a:rPr lang="en-US" sz="1800" b="1" dirty="0"/>
              <a:t>(int *</a:t>
            </a:r>
            <a:r>
              <a:rPr lang="en-US" sz="1800" b="1" dirty="0" err="1"/>
              <a:t>dirNum</a:t>
            </a:r>
            <a:r>
              <a:rPr lang="en-US" sz="1800" b="1" dirty="0"/>
              <a:t>, char* mask, </a:t>
            </a:r>
            <a:r>
              <a:rPr lang="en-US" sz="1800" b="1" dirty="0" err="1"/>
              <a:t>DirEntry</a:t>
            </a:r>
            <a:r>
              <a:rPr lang="en-US" sz="1800" b="1" dirty="0"/>
              <a:t>* </a:t>
            </a:r>
            <a:r>
              <a:rPr lang="en-US" sz="1800" b="1" dirty="0" err="1"/>
              <a:t>dirEntry</a:t>
            </a:r>
            <a:r>
              <a:rPr lang="en-US" sz="1800" b="1" dirty="0"/>
              <a:t>, int </a:t>
            </a:r>
            <a:r>
              <a:rPr lang="en-US" sz="1800" b="1" dirty="0" err="1"/>
              <a:t>dir</a:t>
            </a:r>
            <a:r>
              <a:rPr lang="en-US" sz="1800" b="1" dirty="0"/>
              <a:t>);</a:t>
            </a:r>
          </a:p>
          <a:p>
            <a:pPr>
              <a:spcBef>
                <a:spcPts val="0"/>
              </a:spcBef>
            </a:pP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b="1" dirty="0"/>
              <a:t>int </a:t>
            </a:r>
            <a:r>
              <a:rPr lang="en-US" sz="1800" b="1" dirty="0" err="1"/>
              <a:t>fmsMount</a:t>
            </a:r>
            <a:r>
              <a:rPr lang="en-US" sz="1800" b="1" dirty="0"/>
              <a:t>(char* </a:t>
            </a:r>
            <a:r>
              <a:rPr lang="en-US" sz="1800" b="1" dirty="0" err="1"/>
              <a:t>fileName</a:t>
            </a:r>
            <a:r>
              <a:rPr lang="en-US" sz="1800" b="1" dirty="0"/>
              <a:t>, void* </a:t>
            </a:r>
            <a:r>
              <a:rPr lang="en-US" sz="1800" b="1" dirty="0" err="1"/>
              <a:t>ramDisk</a:t>
            </a:r>
            <a:r>
              <a:rPr lang="en-US" sz="1800" b="1" dirty="0"/>
              <a:t>);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int </a:t>
            </a:r>
            <a:r>
              <a:rPr lang="en-US" sz="1800" b="1" dirty="0" err="1"/>
              <a:t>fmsUnMount</a:t>
            </a:r>
            <a:r>
              <a:rPr lang="en-US" sz="1800" b="1" dirty="0"/>
              <a:t>(char* </a:t>
            </a:r>
            <a:r>
              <a:rPr lang="en-US" sz="1800" b="1" dirty="0" err="1"/>
              <a:t>fileName</a:t>
            </a:r>
            <a:r>
              <a:rPr lang="en-US" sz="1800" b="1" dirty="0"/>
              <a:t>, void* </a:t>
            </a:r>
            <a:r>
              <a:rPr lang="en-US" sz="1800" b="1" dirty="0" err="1"/>
              <a:t>ramDisk</a:t>
            </a:r>
            <a:r>
              <a:rPr lang="en-US" sz="1800" b="1" dirty="0"/>
              <a:t>);</a:t>
            </a:r>
          </a:p>
          <a:p>
            <a:pPr>
              <a:spcBef>
                <a:spcPts val="0"/>
              </a:spcBef>
            </a:pP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b="1" dirty="0"/>
              <a:t>void </a:t>
            </a:r>
            <a:r>
              <a:rPr lang="en-US" sz="1800" b="1" dirty="0" err="1"/>
              <a:t>setFatEntry</a:t>
            </a:r>
            <a:r>
              <a:rPr lang="en-US" sz="1800" b="1" dirty="0"/>
              <a:t>(int </a:t>
            </a:r>
            <a:r>
              <a:rPr lang="en-US" sz="1800" b="1" dirty="0" err="1"/>
              <a:t>FATindex</a:t>
            </a:r>
            <a:r>
              <a:rPr lang="en-US" sz="1800" b="1" dirty="0"/>
              <a:t>, unsigned short FAT12ClusEntryVal, unsigned char* FAT);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unsigned short </a:t>
            </a:r>
            <a:r>
              <a:rPr lang="en-US" sz="1800" b="1" dirty="0" err="1"/>
              <a:t>getFatEntry</a:t>
            </a:r>
            <a:r>
              <a:rPr lang="en-US" sz="1800" b="1" dirty="0"/>
              <a:t>(int </a:t>
            </a:r>
            <a:r>
              <a:rPr lang="en-US" sz="1800" b="1" dirty="0" err="1"/>
              <a:t>FATindex</a:t>
            </a:r>
            <a:r>
              <a:rPr lang="en-US" sz="1800" b="1" dirty="0"/>
              <a:t>, unsigned char* </a:t>
            </a:r>
            <a:r>
              <a:rPr lang="en-US" sz="1800" b="1" dirty="0" err="1"/>
              <a:t>FATtable</a:t>
            </a:r>
            <a:r>
              <a:rPr lang="en-US" sz="1800" b="1" dirty="0"/>
              <a:t>);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int </a:t>
            </a:r>
            <a:r>
              <a:rPr lang="en-US" sz="1800" b="1" dirty="0" err="1"/>
              <a:t>fmsMask</a:t>
            </a:r>
            <a:r>
              <a:rPr lang="en-US" sz="1800" b="1" dirty="0"/>
              <a:t>(char* mask, char* name, char* </a:t>
            </a:r>
            <a:r>
              <a:rPr lang="en-US" sz="1800" b="1" dirty="0" err="1"/>
              <a:t>ext</a:t>
            </a:r>
            <a:r>
              <a:rPr lang="en-US" sz="1800" b="1" dirty="0"/>
              <a:t>);</a:t>
            </a:r>
          </a:p>
          <a:p>
            <a:pPr>
              <a:spcBef>
                <a:spcPts val="0"/>
              </a:spcBef>
            </a:pP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b="1" dirty="0"/>
              <a:t>void </a:t>
            </a:r>
            <a:r>
              <a:rPr lang="en-US" sz="1800" b="1" dirty="0" err="1"/>
              <a:t>setDirTimeDate</a:t>
            </a:r>
            <a:r>
              <a:rPr lang="en-US" sz="1800" b="1" dirty="0"/>
              <a:t>(</a:t>
            </a:r>
            <a:r>
              <a:rPr lang="en-US" sz="1800" b="1" dirty="0" err="1"/>
              <a:t>DirEntry</a:t>
            </a:r>
            <a:r>
              <a:rPr lang="en-US" sz="1800" b="1" dirty="0"/>
              <a:t>* </a:t>
            </a:r>
            <a:r>
              <a:rPr lang="en-US" sz="1800" b="1" dirty="0" err="1"/>
              <a:t>dir</a:t>
            </a:r>
            <a:r>
              <a:rPr lang="en-US" sz="1800" b="1" dirty="0"/>
              <a:t>);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int </a:t>
            </a:r>
            <a:r>
              <a:rPr lang="en-US" sz="1800" b="1" dirty="0" err="1"/>
              <a:t>isValidFileName</a:t>
            </a:r>
            <a:r>
              <a:rPr lang="en-US" sz="1800" b="1" dirty="0"/>
              <a:t>(char* </a:t>
            </a:r>
            <a:r>
              <a:rPr lang="en-US" sz="1800" b="1" dirty="0" err="1"/>
              <a:t>fileName</a:t>
            </a:r>
            <a:r>
              <a:rPr lang="en-US" sz="1800" b="1" dirty="0"/>
              <a:t>);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void </a:t>
            </a:r>
            <a:r>
              <a:rPr lang="en-US" sz="1800" b="1" dirty="0" err="1"/>
              <a:t>printDirectoryEntry</a:t>
            </a:r>
            <a:r>
              <a:rPr lang="en-US" sz="1800" b="1" dirty="0"/>
              <a:t>(</a:t>
            </a:r>
            <a:r>
              <a:rPr lang="en-US" sz="1800" b="1" dirty="0" err="1"/>
              <a:t>DirEntry</a:t>
            </a:r>
            <a:r>
              <a:rPr lang="en-US" sz="1800" b="1" dirty="0"/>
              <a:t>*);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void </a:t>
            </a:r>
            <a:r>
              <a:rPr lang="en-US" sz="1800" b="1" dirty="0" err="1"/>
              <a:t>fmsError</a:t>
            </a:r>
            <a:r>
              <a:rPr lang="en-US" sz="1800" b="1" dirty="0"/>
              <a:t>(int);</a:t>
            </a:r>
          </a:p>
          <a:p>
            <a:pPr>
              <a:spcBef>
                <a:spcPts val="0"/>
              </a:spcBef>
            </a:pP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b="1" dirty="0"/>
              <a:t>int </a:t>
            </a:r>
            <a:r>
              <a:rPr lang="en-US" sz="1800" b="1" dirty="0" err="1"/>
              <a:t>fmsReadSector</a:t>
            </a:r>
            <a:r>
              <a:rPr lang="en-US" sz="1800" b="1" dirty="0"/>
              <a:t>(void* buffer, int </a:t>
            </a:r>
            <a:r>
              <a:rPr lang="en-US" sz="1800" b="1" dirty="0" err="1"/>
              <a:t>sectorNumber</a:t>
            </a:r>
            <a:r>
              <a:rPr lang="en-US" sz="1800" b="1" dirty="0"/>
              <a:t>);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int </a:t>
            </a:r>
            <a:r>
              <a:rPr lang="en-US" sz="1800" b="1" dirty="0" err="1"/>
              <a:t>fmsWriteSector</a:t>
            </a:r>
            <a:r>
              <a:rPr lang="en-US" sz="1800" b="1" dirty="0"/>
              <a:t>(void* buffer, int </a:t>
            </a:r>
            <a:r>
              <a:rPr lang="en-US" sz="1800" b="1" dirty="0" err="1"/>
              <a:t>sectorNumber</a:t>
            </a:r>
            <a:r>
              <a:rPr lang="en-US" sz="1800" b="1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69523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Malloc/free </a:t>
            </a:r>
            <a:r>
              <a:rPr lang="en-US" dirty="0" err="1"/>
              <a:t>argc</a:t>
            </a:r>
            <a:r>
              <a:rPr lang="en-US" dirty="0"/>
              <a:t>/</a:t>
            </a:r>
            <a:r>
              <a:rPr lang="en-US" dirty="0" err="1"/>
              <a:t>argv</a:t>
            </a:r>
            <a:endParaRPr lang="en-US" dirty="0"/>
          </a:p>
        </p:txBody>
      </p:sp>
      <p:sp>
        <p:nvSpPr>
          <p:cNvPr id="254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All tasks functions (main’s) are passed two arguments:</a:t>
            </a:r>
          </a:p>
          <a:p>
            <a:pPr lvl="1"/>
            <a:r>
              <a:rPr lang="en-US" sz="1800" dirty="0"/>
              <a:t>The first (conventionally called argc, for argument count) is the number of command-line arguments (including the program name).</a:t>
            </a:r>
          </a:p>
          <a:p>
            <a:pPr lvl="1"/>
            <a:r>
              <a:rPr lang="en-US" sz="1800" dirty="0"/>
              <a:t>The second (argv, for argument vector) is a pointer to an array of character pointers (strings) that contain the arguments, one per string.</a:t>
            </a:r>
          </a:p>
          <a:p>
            <a:pPr lvl="1"/>
            <a:r>
              <a:rPr lang="en-US" sz="1800" dirty="0"/>
              <a:t>By convention, </a:t>
            </a:r>
            <a:r>
              <a:rPr lang="en-US" sz="1800" dirty="0" err="1"/>
              <a:t>argv</a:t>
            </a:r>
            <a:r>
              <a:rPr lang="en-US" sz="1800" dirty="0"/>
              <a:t>[0] points to the program name and  </a:t>
            </a:r>
            <a:r>
              <a:rPr lang="en-US" sz="1800" dirty="0" err="1"/>
              <a:t>argv</a:t>
            </a:r>
            <a:r>
              <a:rPr lang="en-US" sz="1800" dirty="0"/>
              <a:t>[</a:t>
            </a:r>
            <a:r>
              <a:rPr lang="en-US" sz="1800" dirty="0" err="1"/>
              <a:t>argc</a:t>
            </a:r>
            <a:r>
              <a:rPr lang="en-US" sz="1800" dirty="0"/>
              <a:t>] is a null pointer.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5C1EA-2326-430C-A8AF-7149779F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5559" y="3682284"/>
            <a:ext cx="9754748" cy="95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>
                <a:srgbClr val="FF0000"/>
              </a:buClr>
              <a:buSzPct val="100000"/>
              <a:buFont typeface="+mj-lt"/>
              <a:buAutoNum type="arabicPeriod" startAt="2"/>
              <a:defRPr/>
            </a:pPr>
            <a:r>
              <a:rPr lang="en-US" sz="2000" b="1" kern="0" dirty="0">
                <a:solidFill>
                  <a:srgbClr val="FF0000"/>
                </a:solidFill>
                <a:latin typeface="Arial"/>
              </a:rPr>
              <a:t>Modify the function P1_shellTask() (os345p1.c) to parse the commands and parameters from the keyboard </a:t>
            </a:r>
            <a:r>
              <a:rPr lang="en-US" sz="2000" b="1" i="1" kern="0" dirty="0">
                <a:solidFill>
                  <a:srgbClr val="FF0000"/>
                </a:solidFill>
                <a:latin typeface="Arial"/>
              </a:rPr>
              <a:t>inbuffer</a:t>
            </a:r>
            <a:r>
              <a:rPr lang="en-US" sz="2000" b="1" kern="0" dirty="0">
                <a:solidFill>
                  <a:srgbClr val="FF0000"/>
                </a:solidFill>
                <a:latin typeface="Arial"/>
              </a:rPr>
              <a:t> string into traditional argc and </a:t>
            </a:r>
            <a:r>
              <a:rPr lang="en-US" sz="2000" b="1" kern="0" dirty="0" err="1">
                <a:solidFill>
                  <a:srgbClr val="FF0000"/>
                </a:solidFill>
                <a:latin typeface="Arial"/>
              </a:rPr>
              <a:t>malloc'd</a:t>
            </a:r>
            <a:r>
              <a:rPr lang="en-US" sz="2000" b="1" kern="0" dirty="0">
                <a:solidFill>
                  <a:srgbClr val="FF0000"/>
                </a:solidFill>
                <a:latin typeface="Arial"/>
              </a:rPr>
              <a:t> argv C variables:</a:t>
            </a:r>
            <a:endParaRPr lang="en-US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2311" y="4753976"/>
            <a:ext cx="9754748" cy="187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rgbClr val="FF0000"/>
              </a:buClr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Your shell executes the command directly using a function pointer with </a:t>
            </a:r>
            <a:r>
              <a:rPr lang="en-US" sz="1800" kern="0" dirty="0" err="1">
                <a:solidFill>
                  <a:srgbClr val="000000"/>
                </a:solidFill>
                <a:latin typeface="Arial"/>
              </a:rPr>
              <a:t>malloc’d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 arguments, waits for the function to return, and then recovers memory (free) before prompting for the next command.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Commands and arguments are case insensitive.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Quoted strings are treated as one argument and case is preserved within the string.</a:t>
            </a:r>
          </a:p>
        </p:txBody>
      </p:sp>
    </p:spTree>
    <p:extLst>
      <p:ext uri="{BB962C8B-B14F-4D97-AF65-F5344CB8AC3E}">
        <p14:creationId xmlns:p14="http://schemas.microsoft.com/office/powerpoint/2010/main" val="13137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1.2 Malloc/free </a:t>
            </a:r>
            <a:r>
              <a:rPr lang="en-US" dirty="0" err="1"/>
              <a:t>argc</a:t>
            </a:r>
            <a:r>
              <a:rPr lang="en-US" dirty="0"/>
              <a:t>/</a:t>
            </a:r>
            <a:r>
              <a:rPr lang="en-US" dirty="0" err="1"/>
              <a:t>argv</a:t>
            </a:r>
            <a:endParaRPr lang="en-US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C3ABE00-226F-40ED-848C-A06A77ED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47518" y="1322322"/>
            <a:ext cx="5599889" cy="727232"/>
            <a:chOff x="2423805" y="1555794"/>
            <a:chExt cx="5599889" cy="727232"/>
          </a:xfrm>
        </p:grpSpPr>
        <p:sp>
          <p:nvSpPr>
            <p:cNvPr id="5" name="Rectangle 4"/>
            <p:cNvSpPr/>
            <p:nvPr/>
          </p:nvSpPr>
          <p:spPr bwMode="auto">
            <a:xfrm>
              <a:off x="2423805" y="1934609"/>
              <a:ext cx="5599889" cy="321013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4742" y="1913694"/>
              <a:ext cx="4147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echo Good "Morning America"\0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41633" y="1555794"/>
              <a:ext cx="1274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 pitchFamily="34" charset="0"/>
                </a:rPr>
                <a:t>inbuffer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99030" y="2171906"/>
            <a:ext cx="6939065" cy="1800348"/>
            <a:chOff x="1084629" y="2405378"/>
            <a:chExt cx="6939065" cy="1800348"/>
          </a:xfrm>
        </p:grpSpPr>
        <p:sp>
          <p:nvSpPr>
            <p:cNvPr id="9" name="Rectangle 8"/>
            <p:cNvSpPr/>
            <p:nvPr/>
          </p:nvSpPr>
          <p:spPr bwMode="auto">
            <a:xfrm>
              <a:off x="2444881" y="2775023"/>
              <a:ext cx="768485" cy="321013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88336" y="2775023"/>
              <a:ext cx="768485" cy="321013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88336" y="3091179"/>
              <a:ext cx="768485" cy="321013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988336" y="3407335"/>
              <a:ext cx="768485" cy="321013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988336" y="3723491"/>
              <a:ext cx="768485" cy="321013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cxnSp>
          <p:nvCxnSpPr>
            <p:cNvPr id="14" name="Straight Arrow Connector 13"/>
            <p:cNvCxnSpPr>
              <a:endCxn id="10" idx="1"/>
            </p:cNvCxnSpPr>
            <p:nvPr/>
          </p:nvCxnSpPr>
          <p:spPr bwMode="auto">
            <a:xfrm>
              <a:off x="2829123" y="2935529"/>
              <a:ext cx="1159213" cy="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oval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2444881" y="2405378"/>
              <a:ext cx="89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 pitchFamily="34" charset="0"/>
                </a:rPr>
                <a:t>argv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3715961" y="2590044"/>
              <a:ext cx="4307733" cy="1615682"/>
            </a:xfrm>
            <a:prstGeom prst="roundRect">
              <a:avLst/>
            </a:prstGeom>
            <a:noFill/>
            <a:ln w="50800" cap="flat" cmpd="sng" algn="ctr">
              <a:solidFill>
                <a:srgbClr val="0070C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84629" y="3404092"/>
              <a:ext cx="2592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Malloc'd memory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22822" y="4246274"/>
            <a:ext cx="5045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argv = (char**)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malloc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(argc*sizeof(char*));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for each argument 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endParaRPr lang="en-US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argv[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] = (char*)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malloc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strlen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arg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)+1);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strcpy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(argv[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], 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arg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);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22822" y="5943601"/>
            <a:ext cx="494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for each argument 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 free(argv[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]);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free(argv);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902736" y="2517393"/>
            <a:ext cx="4113180" cy="1322658"/>
            <a:chOff x="3988336" y="2750865"/>
            <a:chExt cx="4113180" cy="1322658"/>
          </a:xfrm>
        </p:grpSpPr>
        <p:sp>
          <p:nvSpPr>
            <p:cNvPr id="21" name="Rectangle 20"/>
            <p:cNvSpPr/>
            <p:nvPr/>
          </p:nvSpPr>
          <p:spPr bwMode="auto">
            <a:xfrm>
              <a:off x="5531791" y="2771780"/>
              <a:ext cx="998708" cy="321013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531790" y="3087936"/>
              <a:ext cx="998709" cy="321013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531790" y="3404092"/>
              <a:ext cx="2355718" cy="321013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42727" y="2750865"/>
              <a:ext cx="108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echo\0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42727" y="3068641"/>
              <a:ext cx="108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good\0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42726" y="3376689"/>
              <a:ext cx="2558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Morning America\0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4372577" y="2935530"/>
              <a:ext cx="1159213" cy="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oval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4372577" y="3251684"/>
              <a:ext cx="1159213" cy="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oval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372577" y="3567840"/>
              <a:ext cx="1159213" cy="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oval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3988336" y="3704191"/>
              <a:ext cx="768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\0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22822" y="5506015"/>
            <a:ext cx="609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int 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retValue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 = (*commands[?]-&gt;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func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)(argc, argv);</a:t>
            </a:r>
          </a:p>
        </p:txBody>
      </p:sp>
    </p:spTree>
    <p:extLst>
      <p:ext uri="{BB962C8B-B14F-4D97-AF65-F5344CB8AC3E}">
        <p14:creationId xmlns:p14="http://schemas.microsoft.com/office/powerpoint/2010/main" val="7803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 main  Function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35C1D-5DE5-4CBE-B2B6-205C5C7A3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340515" y="3531931"/>
            <a:ext cx="8485188" cy="286232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tabLst>
                <a:tab pos="452438" algn="l"/>
                <a:tab pos="914400" algn="l"/>
                <a:tab pos="1366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452438" algn="l"/>
                <a:tab pos="914400" algn="l"/>
                <a:tab pos="1366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452438" algn="l"/>
                <a:tab pos="914400" algn="l"/>
                <a:tab pos="1366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452438" algn="l"/>
                <a:tab pos="914400" algn="l"/>
                <a:tab pos="1366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452438" algn="l"/>
                <a:tab pos="914400" algn="l"/>
                <a:tab pos="1366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14400" algn="l"/>
                <a:tab pos="1366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14400" algn="l"/>
                <a:tab pos="1366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14400" algn="l"/>
                <a:tab pos="1366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14400" algn="l"/>
                <a:tab pos="13668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int main(int argc, char* argv[ ])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while (--argc &gt; 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printf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("%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s%s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", *++argv, (argc &gt; 1) ? " " : "");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printf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("\n");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return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49262" y="3006961"/>
            <a:ext cx="1032419" cy="53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endParaRPr lang="en-US" b="1" kern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46200" y="1476353"/>
            <a:ext cx="8371006" cy="103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What is the output of the following echo C program?</a:t>
            </a:r>
          </a:p>
          <a:p>
            <a:pPr marL="0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endParaRPr lang="en-US" sz="1000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b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&gt;&gt;echo Good Morning America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59422" y="2712321"/>
            <a:ext cx="1591219" cy="4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Good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163662" y="2712321"/>
            <a:ext cx="1601379" cy="4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Morning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16542" y="2712321"/>
            <a:ext cx="1601379" cy="4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Clr>
                <a:srgbClr val="3333CC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America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03" y="2389233"/>
            <a:ext cx="3142801" cy="13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Background Tasks</a:t>
            </a:r>
          </a:p>
        </p:txBody>
      </p:sp>
      <p:sp>
        <p:nvSpPr>
          <p:cNvPr id="254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Implement background execution of programs:</a:t>
            </a:r>
          </a:p>
          <a:p>
            <a:pPr lvl="1"/>
            <a:r>
              <a:rPr lang="en-US" sz="1800" dirty="0"/>
              <a:t>If the command line ends with an ampersand (&amp;), your shell creates a new task to execute the command line. (Otherwise, your shell calls the command function (and waits for the function to return.)</a:t>
            </a:r>
          </a:p>
          <a:p>
            <a:pPr lvl="1"/>
            <a:r>
              <a:rPr lang="en-US" sz="1800" dirty="0"/>
              <a:t>Use the createTask function to create a background process.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DA037-3C99-4725-ACE5-2E0BA63C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120" y="3167856"/>
            <a:ext cx="7295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Std" pitchFamily="49" charset="0"/>
              </a:rPr>
              <a:t>int createTask(char* name,        // task name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Std" pitchFamily="49" charset="0"/>
              </a:rPr>
              <a:t>        int (*task)(int, char**),	// task address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Std" pitchFamily="49" charset="0"/>
              </a:rPr>
              <a:t>        int priority,		// task priority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Std" pitchFamily="49" charset="0"/>
              </a:rPr>
              <a:t>        int </a:t>
            </a:r>
            <a:r>
              <a:rPr lang="en-US" b="1" dirty="0" err="1">
                <a:solidFill>
                  <a:srgbClr val="000000"/>
                </a:solidFill>
                <a:latin typeface="Courier Std" pitchFamily="49" charset="0"/>
              </a:rPr>
              <a:t>argc</a:t>
            </a:r>
            <a:r>
              <a:rPr lang="en-US" b="1" dirty="0">
                <a:solidFill>
                  <a:srgbClr val="000000"/>
                </a:solidFill>
                <a:latin typeface="Courier Std" pitchFamily="49" charset="0"/>
              </a:rPr>
              <a:t>,			// task </a:t>
            </a:r>
            <a:r>
              <a:rPr lang="en-US" b="1" dirty="0" err="1">
                <a:solidFill>
                  <a:srgbClr val="000000"/>
                </a:solidFill>
                <a:latin typeface="Courier Std" pitchFamily="49" charset="0"/>
              </a:rPr>
              <a:t>arg</a:t>
            </a:r>
            <a:r>
              <a:rPr lang="en-US" b="1" dirty="0">
                <a:solidFill>
                  <a:srgbClr val="000000"/>
                </a:solidFill>
                <a:latin typeface="Courier Std" pitchFamily="49" charset="0"/>
              </a:rPr>
              <a:t> count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ourier Std" pitchFamily="49" charset="0"/>
              </a:rPr>
              <a:t>        char** </a:t>
            </a:r>
            <a:r>
              <a:rPr lang="en-US" b="1" dirty="0" err="1">
                <a:solidFill>
                  <a:srgbClr val="000000"/>
                </a:solidFill>
                <a:latin typeface="Courier Std" pitchFamily="49" charset="0"/>
              </a:rPr>
              <a:t>argv</a:t>
            </a:r>
            <a:r>
              <a:rPr lang="en-US" b="1" dirty="0">
                <a:solidFill>
                  <a:srgbClr val="000000"/>
                </a:solidFill>
                <a:latin typeface="Courier Std" pitchFamily="49" charset="0"/>
              </a:rPr>
              <a:t>)			// task </a:t>
            </a:r>
            <a:r>
              <a:rPr lang="en-US" b="1" dirty="0" err="1">
                <a:solidFill>
                  <a:srgbClr val="000000"/>
                </a:solidFill>
                <a:latin typeface="Courier Std" pitchFamily="49" charset="0"/>
              </a:rPr>
              <a:t>arg</a:t>
            </a:r>
            <a:r>
              <a:rPr lang="en-US" b="1" dirty="0">
                <a:solidFill>
                  <a:srgbClr val="000000"/>
                </a:solidFill>
                <a:latin typeface="Courier Std" pitchFamily="49" charset="0"/>
              </a:rPr>
              <a:t> list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2493" y="4693647"/>
            <a:ext cx="9289259" cy="156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Clr>
                <a:srgbClr val="FF0000"/>
              </a:buClr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The command arguments are passed to the new task in </a:t>
            </a:r>
            <a:r>
              <a:rPr lang="en-US" sz="1800" kern="0" dirty="0" err="1">
                <a:solidFill>
                  <a:srgbClr val="000000"/>
                </a:solidFill>
                <a:latin typeface="Arial"/>
              </a:rPr>
              <a:t>malloc'd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Arial"/>
              </a:rPr>
              <a:t>argv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 strings.  Modify the function </a:t>
            </a:r>
            <a:r>
              <a:rPr lang="en-US" sz="1800" i="1" kern="0" dirty="0">
                <a:solidFill>
                  <a:srgbClr val="000000"/>
                </a:solidFill>
                <a:latin typeface="Arial"/>
              </a:rPr>
              <a:t>createTask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 (os345tasks.c) to </a:t>
            </a:r>
            <a:r>
              <a:rPr lang="en-US" sz="1800" kern="0" dirty="0" err="1">
                <a:solidFill>
                  <a:srgbClr val="000000"/>
                </a:solidFill>
                <a:latin typeface="Arial"/>
              </a:rPr>
              <a:t>malloc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 new </a:t>
            </a:r>
            <a:r>
              <a:rPr lang="en-US" sz="1800" kern="0" dirty="0" err="1">
                <a:solidFill>
                  <a:srgbClr val="000000"/>
                </a:solidFill>
                <a:latin typeface="Arial"/>
              </a:rPr>
              <a:t>argc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1800" kern="0" dirty="0" err="1">
                <a:solidFill>
                  <a:srgbClr val="000000"/>
                </a:solidFill>
                <a:latin typeface="Arial"/>
              </a:rPr>
              <a:t>argv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 variables.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Modify the function </a:t>
            </a:r>
            <a:r>
              <a:rPr lang="en-US" sz="1800" i="1" kern="0" dirty="0" err="1">
                <a:solidFill>
                  <a:srgbClr val="000000"/>
                </a:solidFill>
                <a:latin typeface="Arial"/>
              </a:rPr>
              <a:t>sysKillTask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 (also in os345tasks.c) to recover </a:t>
            </a:r>
            <a:r>
              <a:rPr lang="en-US" sz="1800" kern="0" dirty="0" err="1">
                <a:solidFill>
                  <a:srgbClr val="000000"/>
                </a:solidFill>
                <a:latin typeface="Arial"/>
              </a:rPr>
              <a:t>malloc'd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 createTask memory.</a:t>
            </a:r>
          </a:p>
        </p:txBody>
      </p:sp>
    </p:spTree>
    <p:extLst>
      <p:ext uri="{BB962C8B-B14F-4D97-AF65-F5344CB8AC3E}">
        <p14:creationId xmlns:p14="http://schemas.microsoft.com/office/powerpoint/2010/main" val="40758131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E5108641-89DC-4194-BCF3-C9787BA80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A2029-8359-49D6-89FC-B193E5BF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6AD35B-2C8D-47E2-B84D-DD38E1CA873F}"/>
              </a:ext>
            </a:extLst>
          </p:cNvPr>
          <p:cNvSpPr txBox="1"/>
          <p:nvPr/>
        </p:nvSpPr>
        <p:spPr>
          <a:xfrm>
            <a:off x="2362200" y="1371601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CS 345 – Operating Systems</a:t>
            </a:r>
          </a:p>
          <a:p>
            <a:pPr algn="ctr"/>
            <a:r>
              <a:rPr lang="en-US" sz="3600" dirty="0"/>
              <a:t>Part 2</a:t>
            </a:r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74ED881-AA0E-4DB3-A6CE-2F0B6F1AF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45720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2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Background Tasks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AB2D7-6F68-4C9C-9520-C96C3785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1236" y="2007700"/>
            <a:ext cx="50942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P1_shellTask(int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char*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 (1)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SEM_WAIT(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inBufferReady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parse command line into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malloc’d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variables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execute command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(background)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call createTask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 // call function directly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free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malloc’d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memory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free(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--]);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// end P1_shellTask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2565" y="1484244"/>
            <a:ext cx="3776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createTask(char* name,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(*task)(int, char**),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priority,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populate new TCB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new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variables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put task in ready queue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// end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creatTask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5941" y="4469258"/>
            <a:ext cx="37768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sysKillTask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taskId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delete task semaphores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delete task from ready queue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free task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malloc’d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variables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release TCB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// end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sysKillTask</a:t>
            </a:r>
            <a:endParaRPr lang="en-US" sz="1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Arc 2"/>
          <p:cNvSpPr/>
          <p:nvPr/>
        </p:nvSpPr>
        <p:spPr bwMode="auto">
          <a:xfrm flipH="1">
            <a:off x="1390650" y="3401268"/>
            <a:ext cx="1000125" cy="2056556"/>
          </a:xfrm>
          <a:prstGeom prst="arc">
            <a:avLst>
              <a:gd name="adj1" fmla="val 15811634"/>
              <a:gd name="adj2" fmla="val 549700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flipH="1">
            <a:off x="5801590" y="2914650"/>
            <a:ext cx="1104035" cy="2543175"/>
          </a:xfrm>
          <a:prstGeom prst="arc">
            <a:avLst>
              <a:gd name="adj1" fmla="val 16200000"/>
              <a:gd name="adj2" fmla="val 549700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 – Computer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F3E5B3-DBDD-4BE1-9C90-2CB0F3BF80B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47F668-8990-41E7-8854-74F7C609D4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3600451"/>
            <a:ext cx="7434197" cy="25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38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6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89EA-89D0-4FE1-9AAA-BE88C734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6A90-2F22-4292-B372-02734EF17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is an Operating System?</a:t>
            </a:r>
          </a:p>
          <a:p>
            <a:r>
              <a:rPr lang="en-US" sz="2400" dirty="0"/>
              <a:t>Why so many OS’s?</a:t>
            </a:r>
          </a:p>
          <a:p>
            <a:r>
              <a:rPr lang="en-US" sz="2400" dirty="0"/>
              <a:t>What does a modern OS do?</a:t>
            </a:r>
          </a:p>
          <a:p>
            <a:r>
              <a:rPr lang="en-US" sz="2400" dirty="0"/>
              <a:t>What is abstracted by an OS?</a:t>
            </a:r>
          </a:p>
          <a:p>
            <a:r>
              <a:rPr lang="en-US" sz="2400" dirty="0"/>
              <a:t>What resources are consumed by an OS?</a:t>
            </a:r>
          </a:p>
          <a:p>
            <a:r>
              <a:rPr lang="en-US" sz="2400" dirty="0"/>
              <a:t>How does smaller and faster effect OS design?</a:t>
            </a:r>
          </a:p>
          <a:p>
            <a:r>
              <a:rPr lang="en-US" sz="2400" dirty="0"/>
              <a:t>How will a study of OS’s advance my career?</a:t>
            </a:r>
          </a:p>
          <a:p>
            <a:r>
              <a:rPr lang="en-US" sz="2400" dirty="0"/>
              <a:t>What is the future of OS’s?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EA6C5-D075-42D8-B9F8-F334A78F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8F9D0-BA2A-413E-AD15-AFEFD91A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AB05-2959-4C31-8750-F05C131CA0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66FA-5796-4712-A092-6B1A9EDD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3FC02-6284-4832-83A3-7E2712E9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E5520-6488-460B-9B37-A164FA54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1C01337-8FBC-4949-9155-983655F5A845}"/>
              </a:ext>
            </a:extLst>
          </p:cNvPr>
          <p:cNvSpPr txBox="1">
            <a:spLocks noChangeArrowheads="1"/>
          </p:cNvSpPr>
          <p:nvPr/>
        </p:nvSpPr>
        <p:spPr>
          <a:xfrm>
            <a:off x="543339" y="1335946"/>
            <a:ext cx="9872870" cy="4302855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Operating systems are so large no one person understands whole system. Outlives any of its original builders. </a:t>
            </a:r>
          </a:p>
          <a:p>
            <a:r>
              <a:rPr lang="en-US" dirty="0"/>
              <a:t>The major problem facing computer science today is how to build large, reliable software systems.</a:t>
            </a:r>
          </a:p>
          <a:p>
            <a:r>
              <a:rPr lang="en-US" dirty="0"/>
              <a:t>Operating systems are one of very few examples of existing large software systems, and by studying operating systems we may learn lessons applicable to the construction of larger systems.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nnis ritchie father of unix and c programming language dead at 70">
            <a:hlinkClick r:id="" action="ppaction://media"/>
            <a:extLst>
              <a:ext uri="{FF2B5EF4-FFF2-40B4-BE49-F238E27FC236}">
                <a16:creationId xmlns:a16="http://schemas.microsoft.com/office/drawing/2014/main" id="{694B2F10-5EBE-48C3-92DB-9A93AB2EA5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2286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 – My Shell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F3E5B3-DBDD-4BE1-9C90-2CB0F3BF80B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126FBB-3C0F-4326-BAE5-A887D41181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34001" y="3886201"/>
          <a:ext cx="3000375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000500" imgH="3148013" progId="MS_ClipArt_Gallery.2">
                  <p:embed/>
                </p:oleObj>
              </mc:Choice>
              <mc:Fallback>
                <p:oleObj name="Clip" r:id="rId2" imgW="4000500" imgH="3148013" progId="MS_ClipArt_Gallery.2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3886201"/>
                        <a:ext cx="3000375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373187" y="3613151"/>
            <a:ext cx="3759200" cy="752475"/>
          </a:xfrm>
          <a:prstGeom prst="wedgeRoundRectCallout">
            <a:avLst>
              <a:gd name="adj1" fmla="val 68032"/>
              <a:gd name="adj2" fmla="val -1477"/>
              <a:gd name="adj3" fmla="val 16667"/>
            </a:avLst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latin typeface="Comic Sans MS" panose="030F0702030302020204" pitchFamily="66" charset="0"/>
              </a:rPr>
              <a:t>Let’s get started…</a:t>
            </a:r>
          </a:p>
        </p:txBody>
      </p:sp>
    </p:spTree>
    <p:extLst>
      <p:ext uri="{BB962C8B-B14F-4D97-AF65-F5344CB8AC3E}">
        <p14:creationId xmlns:p14="http://schemas.microsoft.com/office/powerpoint/2010/main" val="21275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Compile and Validate</a:t>
            </a:r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 task is a unit of execution (also referred to as a process).</a:t>
            </a:r>
          </a:p>
          <a:p>
            <a:r>
              <a:rPr lang="en-US" sz="2000" dirty="0"/>
              <a:t>A shell (Command Language Interpreter) is a task that functions as an interface between the user and an Operating System.</a:t>
            </a:r>
          </a:p>
          <a:p>
            <a:r>
              <a:rPr lang="en-US" sz="2000" dirty="0"/>
              <a:t>A shell interprets textual commands coming either from the user’s keyboard or from a script file and executes the commands either directly or creates a new child process to execute the command.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8CAE9-CE00-43EC-B590-7F1296AE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0174" y="3863166"/>
            <a:ext cx="9340133" cy="274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Download all the project files from class website.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os345.c, os345interrupts.c, os345signals.c os345tasks.c, os345semaphores.c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os345.h, os345config.h, os345signals.h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os345p1.c, os345p2.c, os345p3.c, os345p4.c, os345p5.c, os345p6.c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os345park.c, os345park.h, os345lc3.c, os345lc3.h, os345mmu.c, os345fat.c, os345fat.h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Edit os345config.h (if necessary) to select host OS/IDE/ISA. (Only enable one of the following defines: DOS, GCC, MAC, or NET.)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Compile and execute your OS.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37494" y="3390892"/>
            <a:ext cx="9025841" cy="4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en-US" sz="2200" b="1" kern="0" dirty="0">
                <a:solidFill>
                  <a:srgbClr val="FF0000"/>
                </a:solidFill>
                <a:latin typeface="Arial"/>
              </a:rPr>
              <a:t>Download, compile, and validate os345.</a:t>
            </a:r>
            <a:endParaRPr lang="en-US" sz="22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9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7715" grpId="0" build="p"/>
      <p:bldP spid="7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OS345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8B31867A-A1C6-4C1F-9697-2C2A69DE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95729" y="4970835"/>
            <a:ext cx="6264611" cy="111868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1893" y="5114676"/>
            <a:ext cx="341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os345.c</a:t>
            </a:r>
          </a:p>
          <a:p>
            <a:pPr algn="ctr"/>
            <a:r>
              <a:rPr lang="en-US" sz="1600" b="1" dirty="0"/>
              <a:t>os345interrupts.c</a:t>
            </a:r>
          </a:p>
          <a:p>
            <a:pPr algn="ctr"/>
            <a:r>
              <a:rPr lang="en-US" sz="1600" b="1" dirty="0"/>
              <a:t>os345signals.c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5729" y="4153712"/>
            <a:ext cx="6264611" cy="817123"/>
            <a:chOff x="1381328" y="4153711"/>
            <a:chExt cx="6264611" cy="817123"/>
          </a:xfrm>
        </p:grpSpPr>
        <p:sp>
          <p:nvSpPr>
            <p:cNvPr id="7" name="Rectangle 6"/>
            <p:cNvSpPr/>
            <p:nvPr/>
          </p:nvSpPr>
          <p:spPr bwMode="auto">
            <a:xfrm>
              <a:off x="1381328" y="4153711"/>
              <a:ext cx="6264611" cy="81712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8037" y="4269884"/>
              <a:ext cx="3414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os345tasks.c</a:t>
              </a:r>
            </a:p>
            <a:p>
              <a:pPr algn="ctr"/>
              <a:r>
                <a:rPr lang="en-US" sz="1600" b="1" dirty="0"/>
                <a:t>os345semaphores.c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95728" y="1715311"/>
            <a:ext cx="1044102" cy="2438400"/>
            <a:chOff x="1381328" y="1715311"/>
            <a:chExt cx="1044102" cy="24384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381328" y="1715311"/>
              <a:ext cx="1044102" cy="24384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725524" y="2649420"/>
              <a:ext cx="2355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P1: Shell</a:t>
              </a:r>
            </a:p>
            <a:p>
              <a:pPr algn="ctr"/>
              <a:r>
                <a:rPr lang="en-US" sz="1600" b="1" dirty="0"/>
                <a:t>os345p1.c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39830" y="1715311"/>
            <a:ext cx="1044102" cy="2438400"/>
            <a:chOff x="2425430" y="1715311"/>
            <a:chExt cx="1044102" cy="2438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425430" y="1715311"/>
              <a:ext cx="1044102" cy="24384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743685" y="2649420"/>
              <a:ext cx="2355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P2: Tasking</a:t>
              </a:r>
            </a:p>
            <a:p>
              <a:pPr algn="ctr"/>
              <a:r>
                <a:rPr lang="en-US" sz="1600" b="1" dirty="0"/>
                <a:t>os345p2.c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83932" y="1715311"/>
            <a:ext cx="1044102" cy="2438400"/>
            <a:chOff x="3469532" y="1715311"/>
            <a:chExt cx="1044102" cy="24384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469532" y="1715311"/>
              <a:ext cx="1044102" cy="2438400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2813728" y="2526309"/>
              <a:ext cx="2355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P3: Jurassic Park</a:t>
              </a:r>
            </a:p>
            <a:p>
              <a:pPr algn="ctr"/>
              <a:r>
                <a:rPr lang="en-US" sz="1600" b="1" dirty="0"/>
                <a:t>os345p3.c</a:t>
              </a:r>
            </a:p>
            <a:p>
              <a:pPr algn="ctr"/>
              <a:r>
                <a:rPr lang="en-US" sz="1600" b="1" dirty="0"/>
                <a:t>os345park.c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99866" y="1715311"/>
            <a:ext cx="1077218" cy="2438400"/>
            <a:chOff x="4485466" y="1715311"/>
            <a:chExt cx="1077218" cy="24384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513634" y="1715311"/>
              <a:ext cx="1044102" cy="2438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846219" y="2403198"/>
              <a:ext cx="23557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P4: Virtual Memory</a:t>
              </a:r>
            </a:p>
            <a:p>
              <a:pPr algn="ctr"/>
              <a:r>
                <a:rPr lang="en-US" sz="1600" b="1" dirty="0"/>
                <a:t>os345p4.c</a:t>
              </a:r>
            </a:p>
            <a:p>
              <a:pPr algn="ctr"/>
              <a:r>
                <a:rPr lang="en-US" sz="1600" b="1" dirty="0"/>
                <a:t>os345mmu.c</a:t>
              </a:r>
            </a:p>
            <a:p>
              <a:pPr algn="ctr"/>
              <a:r>
                <a:rPr lang="en-US" sz="1600" b="1" dirty="0"/>
                <a:t>os345lc3.c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72135" y="1715311"/>
            <a:ext cx="1044102" cy="2438400"/>
            <a:chOff x="5557735" y="1715311"/>
            <a:chExt cx="1044102" cy="24384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5557735" y="1715311"/>
              <a:ext cx="1044102" cy="2438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4901930" y="2649420"/>
              <a:ext cx="2355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P5: FSS Scheduling</a:t>
              </a:r>
            </a:p>
            <a:p>
              <a:pPr algn="ctr"/>
              <a:r>
                <a:rPr lang="en-US" sz="1600" b="1" dirty="0"/>
                <a:t>os345p5.c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16237" y="1715311"/>
            <a:ext cx="1044102" cy="2438400"/>
            <a:chOff x="6601837" y="1715311"/>
            <a:chExt cx="1044102" cy="24384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6601837" y="1715311"/>
              <a:ext cx="1044102" cy="2438400"/>
            </a:xfrm>
            <a:prstGeom prst="rect">
              <a:avLst/>
            </a:prstGeom>
            <a:solidFill>
              <a:srgbClr val="FF3399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5946032" y="2526309"/>
              <a:ext cx="2355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P6: FAT File Manager</a:t>
              </a:r>
            </a:p>
            <a:p>
              <a:pPr algn="ctr"/>
              <a:r>
                <a:rPr lang="en-US" sz="1600" b="1" dirty="0"/>
                <a:t>os345p6.c</a:t>
              </a:r>
            </a:p>
            <a:p>
              <a:pPr algn="ctr"/>
              <a:r>
                <a:rPr lang="en-US" sz="1600" b="1" dirty="0"/>
                <a:t>os345FAT.c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25393" y="4392994"/>
            <a:ext cx="95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P1, P2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25392" y="5360897"/>
            <a:ext cx="149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P1, P2, P5</a:t>
            </a:r>
          </a:p>
        </p:txBody>
      </p:sp>
    </p:spTree>
    <p:extLst>
      <p:ext uri="{BB962C8B-B14F-4D97-AF65-F5344CB8AC3E}">
        <p14:creationId xmlns:p14="http://schemas.microsoft.com/office/powerpoint/2010/main" val="42545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OS345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Files</a:t>
            </a:r>
          </a:p>
          <a:p>
            <a:pPr lvl="1"/>
            <a:r>
              <a:rPr lang="pt-BR" dirty="0"/>
              <a:t>main: os345.c, os345.h, os345config.h</a:t>
            </a:r>
          </a:p>
          <a:p>
            <a:pPr lvl="1"/>
            <a:r>
              <a:rPr lang="pt-BR" dirty="0"/>
              <a:t>pollInterrupts: os345interrupts.c</a:t>
            </a:r>
          </a:p>
          <a:p>
            <a:pPr lvl="1"/>
            <a:r>
              <a:rPr lang="pt-BR" dirty="0"/>
              <a:t>semaphores: os345semaphores.c</a:t>
            </a:r>
          </a:p>
          <a:p>
            <a:pPr lvl="1"/>
            <a:r>
              <a:rPr lang="pt-BR" dirty="0"/>
              <a:t>signals: os345signals.c, os345signals.h</a:t>
            </a:r>
          </a:p>
          <a:p>
            <a:pPr lvl="1"/>
            <a:r>
              <a:rPr lang="pt-BR" dirty="0"/>
              <a:t>tasking: os345tasks.c</a:t>
            </a:r>
            <a:endParaRPr lang="en-US" dirty="0"/>
          </a:p>
          <a:p>
            <a:r>
              <a:rPr lang="en-US" dirty="0"/>
              <a:t>Project Files</a:t>
            </a:r>
          </a:p>
          <a:p>
            <a:pPr lvl="1"/>
            <a:r>
              <a:rPr lang="en-US" dirty="0"/>
              <a:t>Shell: os345p1.c </a:t>
            </a:r>
          </a:p>
          <a:p>
            <a:pPr lvl="1"/>
            <a:r>
              <a:rPr lang="en-US" dirty="0"/>
              <a:t>Tasking: os345p2.c </a:t>
            </a:r>
          </a:p>
          <a:p>
            <a:pPr lvl="1"/>
            <a:r>
              <a:rPr lang="en-US" dirty="0"/>
              <a:t>Jurassic Park: os345p3.c, os345park.c, os345park.h </a:t>
            </a:r>
          </a:p>
          <a:p>
            <a:pPr lvl="1"/>
            <a:r>
              <a:rPr lang="en-US" dirty="0"/>
              <a:t>Virtual Memory: os345p4.c, os345lc3.h, os345lc3.c, os345mmu.c </a:t>
            </a:r>
          </a:p>
          <a:p>
            <a:pPr lvl="1"/>
            <a:r>
              <a:rPr lang="en-US" dirty="0"/>
              <a:t>Scheduling: os345p5.c</a:t>
            </a:r>
          </a:p>
          <a:p>
            <a:pPr lvl="1"/>
            <a:r>
              <a:rPr lang="en-US" dirty="0"/>
              <a:t>FAT: os345p6.c, os345fat.h, os345fat.c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6862D-33C2-42E6-92C7-61C7B8D8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Introduction, Part 2  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BE0-612A-4390-8308-B009FDAC7C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2460</Words>
  <Application>Microsoft Office PowerPoint</Application>
  <PresentationFormat>Custom</PresentationFormat>
  <Paragraphs>328</Paragraphs>
  <Slides>22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Comic Sans MS</vt:lpstr>
      <vt:lpstr>Courier New</vt:lpstr>
      <vt:lpstr>Courier Std</vt:lpstr>
      <vt:lpstr>Tahoma</vt:lpstr>
      <vt:lpstr>Times New Roman</vt:lpstr>
      <vt:lpstr>Tw Cen MT</vt:lpstr>
      <vt:lpstr>Wingdings</vt:lpstr>
      <vt:lpstr>CS 235 Theme</vt:lpstr>
      <vt:lpstr>Clip</vt:lpstr>
      <vt:lpstr>PowerPoint Presentation</vt:lpstr>
      <vt:lpstr>PowerPoint Presentation</vt:lpstr>
      <vt:lpstr>Questions…</vt:lpstr>
      <vt:lpstr>Observations</vt:lpstr>
      <vt:lpstr>PowerPoint Presentation</vt:lpstr>
      <vt:lpstr>Project 1 – My Shell</vt:lpstr>
      <vt:lpstr>1.1 Compile and Validate</vt:lpstr>
      <vt:lpstr>OS345</vt:lpstr>
      <vt:lpstr>OS345</vt:lpstr>
      <vt:lpstr>OS345</vt:lpstr>
      <vt:lpstr>OS345</vt:lpstr>
      <vt:lpstr>OS345</vt:lpstr>
      <vt:lpstr>OS345</vt:lpstr>
      <vt:lpstr>os345p6.c, os345fat.h, os345fat.c</vt:lpstr>
      <vt:lpstr>os345p6.c, os345fat.h, os345fat.c</vt:lpstr>
      <vt:lpstr>1.2 Malloc/free argc/argv</vt:lpstr>
      <vt:lpstr>1.2 Malloc/free argc/argv</vt:lpstr>
      <vt:lpstr>The  main  Function</vt:lpstr>
      <vt:lpstr>1.3 Background Tasks</vt:lpstr>
      <vt:lpstr>1.3 Background Tasks</vt:lpstr>
      <vt:lpstr>Chapter 1 – Computer Systems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59</cp:revision>
  <dcterms:created xsi:type="dcterms:W3CDTF">2020-07-19T21:27:39Z</dcterms:created>
  <dcterms:modified xsi:type="dcterms:W3CDTF">2021-09-01T18:56:20Z</dcterms:modified>
</cp:coreProperties>
</file>